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6" r:id="rId3"/>
    <p:sldId id="311" r:id="rId4"/>
    <p:sldId id="312" r:id="rId5"/>
    <p:sldId id="303" r:id="rId6"/>
    <p:sldId id="302" r:id="rId7"/>
    <p:sldId id="301" r:id="rId8"/>
    <p:sldId id="282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810" autoAdjust="0"/>
  </p:normalViewPr>
  <p:slideViewPr>
    <p:cSldViewPr snapToGrid="0" showGuides="1">
      <p:cViewPr varScale="1">
        <p:scale>
          <a:sx n="67" d="100"/>
          <a:sy n="67" d="100"/>
        </p:scale>
        <p:origin x="56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4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9F4283-4F17-4994-8FE4-EF684116BE7F}" type="datetime1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F9B0BE-53F6-4AD2-81F8-326A6C7EB7CC}" type="datetime1">
              <a:rPr lang="ru-RU" noProof="0" smtClean="0"/>
              <a:t>07.11.2021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9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Рисунок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6" name="Рисунок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3" name="Текст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авнобедренный треугольник 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авнобедренный треугольник 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Рисунок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9" name="Текст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Рисунок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Рисунок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Рисунок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 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Текст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4" name="Рисунок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5" name="Рисунок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Текст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5" name="Текст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Текст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50" name="Текст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51" name="Рисунок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3" name="Рисунок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8" name="Рисунок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Рисунок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Текст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3" name="Текст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7" name="Текст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4" name="Текст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исунок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8" name="Рисунок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Рисунок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Текст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3" name="Текст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7" name="Текст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4" name="Текст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7" name="Заполнитель диаграммы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9" name="Заполнитель диаграммы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полнитель диаграммы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n>
                <a:noFill/>
              </a:ln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ru-RU" noProof="0"/>
              <a:t>Добавление изображения здесь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ru-RU" noProof="0"/>
              <a:t>Добавление изображения здесь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03DC2DEF-D2FE-4B45-ABA4-9F153FD1C98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210" y="154112"/>
            <a:ext cx="6034088" cy="685799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751" y="1512889"/>
            <a:ext cx="5193212" cy="3262311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Экспертная группа по мониторингу общественного мнения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Общественного совета при Минстрое России</a:t>
            </a:r>
          </a:p>
          <a:p>
            <a:pPr rtl="0"/>
            <a:endParaRPr lang="ru-RU" dirty="0"/>
          </a:p>
          <a:p>
            <a:pPr algn="ctr" rtl="0"/>
            <a:r>
              <a:rPr lang="ru-RU" sz="2300" b="1" dirty="0"/>
              <a:t>Февраль-июль 2021г.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FF2A07-14B6-445B-A47C-E819B8322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40" y="154112"/>
            <a:ext cx="293243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 anchor="ctr">
            <a:normAutofit/>
          </a:bodyPr>
          <a:lstStyle/>
          <a:p>
            <a:pPr rtl="0"/>
            <a:r>
              <a:rPr lang="ru-RU" dirty="0"/>
              <a:t>ЗАДАЧИ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ru-RU" sz="8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ru-RU" sz="80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D1195C-D9D4-4994-BAD9-68AA2C2B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1" r="45062"/>
          <a:stretch/>
        </p:blipFill>
        <p:spPr>
          <a:xfrm>
            <a:off x="371475" y="1233488"/>
            <a:ext cx="2466000" cy="4967287"/>
          </a:xfrm>
          <a:noFill/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41B8DC8C-1FD7-4773-B07E-7E4432766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rtlCol="0" anchor="ctr">
            <a:normAutofit/>
          </a:bodyPr>
          <a:lstStyle/>
          <a:p>
            <a:pPr rtl="0"/>
            <a:r>
              <a:rPr lang="ru-RU" dirty="0"/>
              <a:t>Сбор и анализ информации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2B253683-524F-46CF-BFCD-BFF6A7A92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/>
          <a:p>
            <a:r>
              <a:rPr lang="ru-RU" sz="1600" dirty="0"/>
              <a:t>Мониторинг информационного пространства (СМИ и социальные сети) по реализации нацпроекта и других проектов ведомства</a:t>
            </a:r>
          </a:p>
          <a:p>
            <a:r>
              <a:rPr lang="ru-RU" sz="1600" dirty="0"/>
              <a:t>Опросы ЦА</a:t>
            </a:r>
          </a:p>
          <a:p>
            <a:pPr rtl="0"/>
            <a:r>
              <a:rPr lang="ru-RU" sz="1600" dirty="0">
                <a:solidFill>
                  <a:srgbClr val="FF0000"/>
                </a:solidFill>
              </a:rPr>
              <a:t>Анализ и внедрение лучших практик по взаимодействию общества, профессионального сообщества и власти</a:t>
            </a:r>
          </a:p>
          <a:p>
            <a:pPr rtl="0"/>
            <a:endParaRPr lang="ru-RU" sz="15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B0024B-0AD8-4DDB-8486-A9BD3A8E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64" r="16216"/>
          <a:stretch/>
        </p:blipFill>
        <p:spPr>
          <a:xfrm>
            <a:off x="6151738" y="1233487"/>
            <a:ext cx="2464907" cy="4967287"/>
          </a:xfrm>
          <a:noFill/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4241C871-580D-4A29-A334-0208A8E47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2200" dirty="0"/>
              <a:t>Формирование информационной повестки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0097C6D9-3930-4866-9E88-F17648880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Инициирование новостных поводов по темам открытости власти в сфере строительства и ЖКХ</a:t>
            </a:r>
          </a:p>
          <a:p>
            <a:r>
              <a:rPr lang="ru-RU" dirty="0"/>
              <a:t>Создание пула экспертов по теме строительства и ЖКХ</a:t>
            </a:r>
          </a:p>
          <a:p>
            <a:r>
              <a:rPr lang="ru-RU" dirty="0">
                <a:solidFill>
                  <a:srgbClr val="FF0000"/>
                </a:solidFill>
              </a:rPr>
              <a:t>Формирование единой медийной политики с Минстроем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Основными достижениями группы являются</a:t>
            </a:r>
            <a:br>
              <a:rPr lang="ru-RU" dirty="0"/>
            </a:br>
            <a:r>
              <a:rPr lang="ru-RU" dirty="0"/>
              <a:t>(</a:t>
            </a:r>
            <a:r>
              <a:rPr lang="ru-RU" sz="3100" dirty="0"/>
              <a:t>2020 год</a:t>
            </a:r>
            <a:r>
              <a:rPr lang="ru-RU" dirty="0"/>
              <a:t>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Опрос ЦА по ИЖС, проведенный совместно с журналом Вестник</a:t>
            </a:r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Мониторинг работы МКД силами АНП «Национальный Жилищный Конгресс»  </a:t>
            </a:r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Мониторинг информационного поля по теме </a:t>
            </a:r>
            <a:r>
              <a:rPr lang="ru-RU" sz="3100" b="1" dirty="0" err="1">
                <a:solidFill>
                  <a:schemeClr val="accent4">
                    <a:lumMod val="75000"/>
                  </a:schemeClr>
                </a:solidFill>
              </a:rPr>
              <a:t>эскроу</a:t>
            </a:r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 и проектное финансирование. Общественный совет получает еженедельный мониторинг и ежемесячный аналитический отчет (силами АО «ИНТЕКО»)</a:t>
            </a:r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На площадке РБК проведена сессия, посвященная итогам работы Общественного Совета </a:t>
            </a:r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Информационное агентство ТАСС выпустило более 20-ти материалов о деятельности Общественного Совета</a:t>
            </a:r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Радиостанция BFM записала 4 эфира с членами ОС </a:t>
            </a:r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Средняя цитируемость членов и экспертов ОС в СМИ -25 эпизодов в месяц</a:t>
            </a:r>
          </a:p>
          <a:p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Агентство </a:t>
            </a:r>
            <a:r>
              <a:rPr lang="ru-RU" sz="3100" b="1" dirty="0" err="1">
                <a:solidFill>
                  <a:schemeClr val="accent4">
                    <a:lumMod val="75000"/>
                  </a:schemeClr>
                </a:solidFill>
              </a:rPr>
              <a:t>медиакоммуникаций</a:t>
            </a:r>
            <a:r>
              <a:rPr lang="ru-RU" sz="3100" b="1" dirty="0">
                <a:solidFill>
                  <a:schemeClr val="accent4">
                    <a:lumMod val="75000"/>
                  </a:schemeClr>
                </a:solidFill>
              </a:rPr>
              <a:t> повело 150 съемок (интервью спикеров, мероприятий), порядка 100 новостных сюжетов размещено в федеральных СМИ, смонтировано 10 отчетных фильмов.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97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Основными достижениями группы являются</a:t>
            </a:r>
            <a:br>
              <a:rPr lang="ru-RU" dirty="0"/>
            </a:br>
            <a:r>
              <a:rPr lang="ru-RU" dirty="0"/>
              <a:t>(</a:t>
            </a:r>
            <a:r>
              <a:rPr lang="ru-RU" sz="3100" dirty="0"/>
              <a:t>февраль-июль 2021 года</a:t>
            </a:r>
            <a:r>
              <a:rPr lang="ru-RU" dirty="0"/>
              <a:t>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Исследование по доступности покупки жилья регионах РФ, в том числе с применением материнского капитала, а также круглый стол на базе «Известий». В основе - опрос риелторских компаний в 160 городах.</a:t>
            </a:r>
          </a:p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Запуск проекта «Герои специального назначения» в Отраслевом журнале «Вестник». </a:t>
            </a:r>
          </a:p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Еженедельный мониторинг и ежемесячный аналитический отчет (силами АО «ИНТЕКО»)</a:t>
            </a:r>
          </a:p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На площадке Российской газеты проведена сессия по ЖКХ с участием 12 регионов</a:t>
            </a:r>
          </a:p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Средняя цитируемость членов и экспертов ОС в СМИ – более 20 эпизодов в месяц</a:t>
            </a:r>
          </a:p>
          <a:p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Агентство </a:t>
            </a:r>
            <a:r>
              <a:rPr lang="ru-RU" sz="2600" b="1" dirty="0" err="1">
                <a:solidFill>
                  <a:schemeClr val="accent3">
                    <a:lumMod val="75000"/>
                  </a:schemeClr>
                </a:solidFill>
              </a:rPr>
              <a:t>медиакоммуникаций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 выпустило 40 выпусков видеопрограммы «Итоги недели» с Общественным советом, размещенной на ресурсах совета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5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41922-5146-444C-81E8-32836A0F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</p:spPr>
        <p:txBody>
          <a:bodyPr anchor="ctr">
            <a:normAutofit/>
          </a:bodyPr>
          <a:lstStyle/>
          <a:p>
            <a:r>
              <a:rPr lang="ru-RU" sz="2300" dirty="0"/>
              <a:t>Исследование доступности покупки </a:t>
            </a:r>
            <a:br>
              <a:rPr lang="ru-RU" sz="2300" dirty="0"/>
            </a:br>
            <a:r>
              <a:rPr lang="ru-RU" sz="2300" dirty="0"/>
              <a:t>*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силами компании Этажи, представитель - член ЭГ МОМ Иван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Камельских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5AE37E-B881-4AEC-B9F9-C23E22261E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8173"/>
          <a:stretch/>
        </p:blipFill>
        <p:spPr bwMode="auto">
          <a:xfrm>
            <a:off x="6383054" y="1357414"/>
            <a:ext cx="5255193" cy="24048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5A1F43-C393-43FF-9601-271C5784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ru-RU" sz="8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ru-RU" sz="800" noProof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470EE630-D5B7-4952-873D-4FCE99F8B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 r="2" b="17870"/>
          <a:stretch/>
        </p:blipFill>
        <p:spPr bwMode="auto">
          <a:xfrm>
            <a:off x="371475" y="1233488"/>
            <a:ext cx="5757863" cy="2415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09B669-CFC9-428E-8E89-E188C20C0A1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r="-3" b="23548"/>
          <a:stretch/>
        </p:blipFill>
        <p:spPr bwMode="auto">
          <a:xfrm>
            <a:off x="6200775" y="3967163"/>
            <a:ext cx="5619750" cy="24145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391D367-BF4A-488F-9A96-786DBDC62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1"/>
          <a:stretch/>
        </p:blipFill>
        <p:spPr bwMode="auto">
          <a:xfrm>
            <a:off x="533897" y="3793230"/>
            <a:ext cx="5256000" cy="2404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7212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275FA-3C34-4448-BA46-B6029FA9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84936"/>
            <a:ext cx="5272764" cy="1438381"/>
          </a:xfrm>
        </p:spPr>
        <p:txBody>
          <a:bodyPr anchor="b">
            <a:normAutofit/>
          </a:bodyPr>
          <a:lstStyle/>
          <a:p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Предложения</a:t>
            </a:r>
            <a:br>
              <a:rPr kumimoji="0" lang="ru-RU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 инициативы по итогам круглого стола</a:t>
            </a:r>
            <a:br>
              <a:rPr lang="ru-RU" sz="1900" b="0" dirty="0"/>
            </a:br>
            <a:endParaRPr lang="ru-RU" sz="1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BA59A-0637-4A58-8BDA-C002025C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75" y="1314450"/>
            <a:ext cx="5538787" cy="5143499"/>
          </a:xfrm>
        </p:spPr>
        <p:txBody>
          <a:bodyPr>
            <a:normAutofit fontScale="55000" lnSpcReduction="20000"/>
          </a:bodyPr>
          <a:lstStyle/>
          <a:p>
            <a:endParaRPr lang="ru-RU" sz="1700" dirty="0"/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малого и среднего бизнеса в сферу строительства и повышения конкуренции в этом сегменте, рассмотреть возможность  трансформации существующей системы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эскроу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-счетов, создав упрощенный вариант открытия проектного финансирования для малых застройщиков.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Инициировать создание долгосрочной и прозрачной стратегии развития ипотечного кредитования, когда и застройщики и конечные покупатели будут понимать перспективы изменения ставок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эффективного развития ИЖС, инициировать инвентаризацию земельного фонда вблизи городов с целью выделения зон перспективной индивидуальной застройки,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варианты государственно-частного партнёрства при реализации проектов комплексной коттеджной застройки для обеспечения ее всей необходимой инфраструктурой и создания комфортных и безопасных условий проживания.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доступности жилья инициировать обсуждение вопроса изменения процедуры получения налогового вычета, а именно - разрешить использовать его в качестве первоначального взноса при покупке жилья в ипотеку. Расчёт вести исходя из налогов, оплаченных заёмщиков за последние три года, с целью исключения манипуляций - перечисления переводить напрямую банкам, после подтверждения факта покупки объекта недвижимости.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упрощения процедуры купли-продажи объектов, приобретённых с привлечением средств материнского капитала и ипотеки по согласованию с органами опеки с целью улучшения жилищных условий.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Предложения будут доведены до профильных комиссий Общественного совета</a:t>
            </a:r>
          </a:p>
          <a:p>
            <a:endParaRPr lang="ru-RU" sz="17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9285D5-79AF-4A68-B459-2B976635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ru-RU" sz="8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ru-RU" sz="800" noProof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424996-0E8F-41DA-8E33-A917780B6F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424" r="14944" b="1"/>
          <a:stretch/>
        </p:blipFill>
        <p:spPr>
          <a:xfrm>
            <a:off x="1117601" y="1016000"/>
            <a:ext cx="5138058" cy="4978400"/>
          </a:xfrm>
          <a:noFill/>
        </p:spPr>
      </p:pic>
    </p:spTree>
    <p:extLst>
      <p:ext uri="{BB962C8B-B14F-4D97-AF65-F5344CB8AC3E}">
        <p14:creationId xmlns:p14="http://schemas.microsoft.com/office/powerpoint/2010/main" val="395470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50B0C-D87E-4F1B-8454-985A6C87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anchor="ctr">
            <a:normAutofit/>
          </a:bodyPr>
          <a:lstStyle/>
          <a:p>
            <a:r>
              <a:rPr lang="ru-RU" dirty="0"/>
              <a:t>Итоги работы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22170D-AC7C-4475-B5F2-ED4B1D38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ru-RU" sz="8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ru-RU" sz="800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20E47B-977C-4E43-BAAF-FA1D616287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7691" b="2"/>
          <a:stretch/>
        </p:blipFill>
        <p:spPr>
          <a:xfrm>
            <a:off x="615473" y="1713955"/>
            <a:ext cx="1805204" cy="1466666"/>
          </a:xfrm>
          <a:prstGeom prst="rect">
            <a:avLst/>
          </a:prstGeom>
          <a:noFill/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375E371-0FB1-495E-8B1F-986FA54B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rmAutofit/>
          </a:bodyPr>
          <a:lstStyle/>
          <a:p>
            <a:r>
              <a:rPr lang="ru-RU" b="1"/>
              <a:t>Реализован проект по оперативному предоставлению экспертных мнений в процессе трансляции Послания Президента ФС по темам строительства и ЖКХ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0928657-1B67-4DBE-97CB-46DF58D090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804995" y="4017585"/>
            <a:ext cx="2876605" cy="2162866"/>
          </a:xfrm>
        </p:spPr>
        <p:txBody>
          <a:bodyPr anchor="ctr">
            <a:normAutofit fontScale="25000" lnSpcReduction="20000"/>
          </a:bodyPr>
          <a:lstStyle/>
          <a:p>
            <a:r>
              <a:rPr lang="ru-RU" sz="5600" dirty="0"/>
              <a:t>ЭГ выступила соорганизатором онлайн-конференций</a:t>
            </a:r>
          </a:p>
          <a:p>
            <a:r>
              <a:rPr lang="ru-RU" sz="4400" dirty="0"/>
              <a:t> </a:t>
            </a:r>
            <a:r>
              <a:rPr lang="ru-RU" sz="4400" b="1" dirty="0"/>
              <a:t>«Кто построит к 2030 году в России 1 млрд кв. м жилья»? (Вестник)</a:t>
            </a:r>
          </a:p>
          <a:p>
            <a:r>
              <a:rPr lang="ru-RU" sz="4400" b="1" dirty="0"/>
              <a:t>Доступность жилья (Известия)</a:t>
            </a:r>
          </a:p>
          <a:p>
            <a:r>
              <a:rPr lang="ru-RU" sz="4400" b="1" dirty="0"/>
              <a:t>Цифровизация (Вестник)</a:t>
            </a:r>
          </a:p>
          <a:p>
            <a:r>
              <a:rPr lang="ru-RU" sz="4400" b="1" dirty="0"/>
              <a:t>ГЧП как драйвер развития территорий (РБК)</a:t>
            </a:r>
          </a:p>
          <a:p>
            <a:r>
              <a:rPr lang="ru-RU" sz="4400" b="1" dirty="0"/>
              <a:t>Сессия ОС Минстроя  в  рамках ИТОГИ года с РБК (РБК)</a:t>
            </a:r>
          </a:p>
          <a:p>
            <a:r>
              <a:rPr lang="ru-RU" sz="4400" b="1" dirty="0"/>
              <a:t>Итоги года ЖКХ (Российская газета)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B7DACE-0430-47ED-9D13-B6CD853DD41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rmAutofit/>
          </a:bodyPr>
          <a:lstStyle/>
          <a:p>
            <a:r>
              <a:rPr lang="ru-RU" dirty="0"/>
              <a:t>Реализован пилотный проект постоянной программы ОС на ОТР. Возможность регулярной программы не поддержана и не реализована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07CA69C-89EE-4FE0-8D56-2E7B9BD2F47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rmAutofit/>
          </a:bodyPr>
          <a:lstStyle/>
          <a:p>
            <a:r>
              <a:rPr lang="ru-RU"/>
              <a:t>Проведен опрос членов ОС и экспертов на тему участия в проектах информирования граждан РФ о работе строительного комплекса. Заинтересованность является критически низкой.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66E036-C5C2-4ED7-A3A8-6304C445DF3E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3"/>
          <a:srcRect r="17841" b="-2"/>
          <a:stretch/>
        </p:blipFill>
        <p:spPr>
          <a:xfrm>
            <a:off x="615473" y="4253638"/>
            <a:ext cx="1805204" cy="1466666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FE48CD-7513-4254-A78C-119B8C16B5A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4"/>
          <a:srcRect l="8521" r="9320" b="-2"/>
          <a:stretch/>
        </p:blipFill>
        <p:spPr>
          <a:xfrm>
            <a:off x="6415151" y="4253638"/>
            <a:ext cx="1805204" cy="1466666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A87971-2B81-4E29-B694-62E0F8D5B7A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5"/>
          <a:srcRect l="1001" r="16839" b="-2"/>
          <a:stretch/>
        </p:blipFill>
        <p:spPr>
          <a:xfrm>
            <a:off x="6415151" y="1713954"/>
            <a:ext cx="1805204" cy="1466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64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8B7855D-2DE6-49A4-BA98-97404403C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6199" y="0"/>
            <a:ext cx="8151687" cy="6858000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13217C-D200-47F1-B97B-1BCC587F1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826" y="4099389"/>
            <a:ext cx="3971160" cy="1395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D627DE-2586-4FF0-841B-0641342C4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955" y="1275279"/>
            <a:ext cx="4064031" cy="29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618_TF34126823.potx" id="{2A2B90EE-F7B7-4AA0-886C-21693E76F675}" vid="{B23C314D-BB01-4560-816A-26FDC505E1B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Широкоэкранный</PresentationFormat>
  <Paragraphs>61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Экспертная группа по мониторингу общественного мнения</vt:lpstr>
      <vt:lpstr>ЗАДАЧИ</vt:lpstr>
      <vt:lpstr>Основными достижениями группы являются (2020 год)</vt:lpstr>
      <vt:lpstr>Основными достижениями группы являются (февраль-июль 2021 года)</vt:lpstr>
      <vt:lpstr>Исследование доступности покупки  *силами компании Этажи, представитель - член ЭГ МОМ Иван Камельских</vt:lpstr>
      <vt:lpstr>Предложения и инициативы по итогам круглого стола </vt:lpstr>
      <vt:lpstr>Итоги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2021-02-03T19:57:35Z</dcterms:created>
  <dcterms:modified xsi:type="dcterms:W3CDTF">2021-11-07T16:30:18Z</dcterms:modified>
</cp:coreProperties>
</file>